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80" r:id="rId4"/>
    <p:sldId id="277" r:id="rId5"/>
    <p:sldId id="271" r:id="rId6"/>
    <p:sldId id="278" r:id="rId7"/>
    <p:sldId id="279" r:id="rId8"/>
    <p:sldId id="281" r:id="rId9"/>
    <p:sldId id="268" r:id="rId10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1"/>
    <a:srgbClr val="882E75"/>
    <a:srgbClr val="436D9B"/>
    <a:srgbClr val="FF9933"/>
    <a:srgbClr val="6699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DD1AA-74A4-4673-851F-4EAF1B8D541D}" type="doc">
      <dgm:prSet loTypeId="urn:microsoft.com/office/officeart/2005/8/layout/cycle7" loCatId="cycle" qsTypeId="urn:microsoft.com/office/officeart/2005/8/quickstyle/3d1" qsCatId="3D" csTypeId="urn:microsoft.com/office/officeart/2005/8/colors/colorful2" csCatId="colorful" phldr="0"/>
      <dgm:spPr/>
      <dgm:t>
        <a:bodyPr/>
        <a:lstStyle/>
        <a:p>
          <a:endParaRPr lang="ms-MY"/>
        </a:p>
      </dgm:t>
    </dgm:pt>
    <dgm:pt modelId="{262E7B62-BF34-4A3F-BDED-01A3F0EE4ABA}" type="pres">
      <dgm:prSet presAssocID="{989DD1AA-74A4-4673-851F-4EAF1B8D54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8ED82DB-51A6-49FF-8F4A-EC5C99C5085D}" type="presOf" srcId="{989DD1AA-74A4-4673-851F-4EAF1B8D541D}" destId="{262E7B62-BF34-4A3F-BDED-01A3F0EE4AB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6570"/>
          </a:xfrm>
          <a:prstGeom prst="rect">
            <a:avLst/>
          </a:prstGeom>
        </p:spPr>
        <p:txBody>
          <a:bodyPr vert="horz" lIns="96535" tIns="48268" rIns="96535" bIns="48268" rtlCol="0"/>
          <a:lstStyle>
            <a:lvl1pPr algn="l">
              <a:defRPr sz="13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4" cy="496570"/>
          </a:xfrm>
          <a:prstGeom prst="rect">
            <a:avLst/>
          </a:prstGeom>
        </p:spPr>
        <p:txBody>
          <a:bodyPr vert="horz" lIns="96535" tIns="48268" rIns="96535" bIns="48268" rtlCol="0"/>
          <a:lstStyle>
            <a:lvl1pPr algn="r">
              <a:defRPr sz="1300"/>
            </a:lvl1pPr>
          </a:lstStyle>
          <a:p>
            <a:fld id="{414433C3-0A3D-44F2-9062-945FEB1BD284}" type="datetimeFigureOut">
              <a:rPr lang="ms-MY" smtClean="0"/>
              <a:pPr/>
              <a:t>07/10/2019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6535" tIns="48268" rIns="96535" bIns="48268" rtlCol="0" anchor="b"/>
          <a:lstStyle>
            <a:lvl1pPr algn="l">
              <a:defRPr sz="13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4" cy="496570"/>
          </a:xfrm>
          <a:prstGeom prst="rect">
            <a:avLst/>
          </a:prstGeom>
        </p:spPr>
        <p:txBody>
          <a:bodyPr vert="horz" lIns="96535" tIns="48268" rIns="96535" bIns="48268" rtlCol="0" anchor="b"/>
          <a:lstStyle>
            <a:lvl1pPr algn="r">
              <a:defRPr sz="1300"/>
            </a:lvl1pPr>
          </a:lstStyle>
          <a:p>
            <a:fld id="{AB54053A-B0AD-4838-AE75-D3163AE6836C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10477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6570"/>
          </a:xfrm>
          <a:prstGeom prst="rect">
            <a:avLst/>
          </a:prstGeom>
        </p:spPr>
        <p:txBody>
          <a:bodyPr vert="horz" lIns="96535" tIns="48268" rIns="96535" bIns="48268" rtlCol="0"/>
          <a:lstStyle>
            <a:lvl1pPr algn="l">
              <a:defRPr sz="13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4" cy="496570"/>
          </a:xfrm>
          <a:prstGeom prst="rect">
            <a:avLst/>
          </a:prstGeom>
        </p:spPr>
        <p:txBody>
          <a:bodyPr vert="horz" lIns="96535" tIns="48268" rIns="96535" bIns="48268" rtlCol="0"/>
          <a:lstStyle>
            <a:lvl1pPr algn="r">
              <a:defRPr sz="1300"/>
            </a:lvl1pPr>
          </a:lstStyle>
          <a:p>
            <a:fld id="{7843D2E3-3ECF-4A29-8931-C9E6C92BCCD3}" type="datetimeFigureOut">
              <a:rPr lang="ms-MY" smtClean="0"/>
              <a:pPr/>
              <a:t>07/10/2019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35" tIns="48268" rIns="96535" bIns="48268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6535" tIns="48268" rIns="96535" bIns="48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6535" tIns="48268" rIns="96535" bIns="48268" rtlCol="0" anchor="b"/>
          <a:lstStyle>
            <a:lvl1pPr algn="l">
              <a:defRPr sz="13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4" cy="496570"/>
          </a:xfrm>
          <a:prstGeom prst="rect">
            <a:avLst/>
          </a:prstGeom>
        </p:spPr>
        <p:txBody>
          <a:bodyPr vert="horz" lIns="96535" tIns="48268" rIns="96535" bIns="48268" rtlCol="0" anchor="b"/>
          <a:lstStyle>
            <a:lvl1pPr algn="r">
              <a:defRPr sz="1300"/>
            </a:lvl1pPr>
          </a:lstStyle>
          <a:p>
            <a:fld id="{6F18F3FE-3055-4D86-BA43-F6E8D2904804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1372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14D3-FCBA-48A0-95D7-0BE20054E0C7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82639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BC03-E543-42DE-9718-3921A4FC02AC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7921696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BC03-E543-42DE-9718-3921A4FC02AC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524509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BC03-E543-42DE-9718-3921A4FC02AC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7663187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BC03-E543-42DE-9718-3921A4FC02AC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144545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BC03-E543-42DE-9718-3921A4FC02AC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9445209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0E3D-24E1-4457-8C9E-BA57426D88CC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59395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2630-152A-4867-8B17-CD8A74E9233B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277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17B7-B479-4D44-BBEA-43DEC589437E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7199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F08A-79E8-4C60-92E8-C4B0E8B5D58E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6202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6405-04E0-4E16-AD93-892A3E39A6EF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6935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5195-17B2-4B86-9CA1-2B9930601551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6727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78-C659-447A-AA73-678D9A43874A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0605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3DB5-13EE-49D0-9551-315182EE994E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4956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C7F-FC04-49F5-956A-EB02FA36CE82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3561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254-CC54-44A9-AC3A-B9026FBDF483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0233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BC03-E543-42DE-9718-3921A4FC02AC}" type="datetime1">
              <a:rPr lang="ms-MY" smtClean="0"/>
              <a:pPr/>
              <a:t>07/10/2019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729C08-A344-4A0D-B6A9-6F1C985C14CA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9803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967642"/>
            <a:ext cx="647055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Name of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SIG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Faculty</a:t>
            </a:r>
          </a:p>
          <a:p>
            <a:pPr algn="ctr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Universiti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MARA</a:t>
            </a:r>
          </a:p>
          <a:p>
            <a:pPr algn="ctr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Cawangan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Kelantan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5" descr="Image result for uit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7A819CE-3D07-4B68-835E-C955C9037CC9}"/>
              </a:ext>
            </a:extLst>
          </p:cNvPr>
          <p:cNvGrpSpPr/>
          <p:nvPr/>
        </p:nvGrpSpPr>
        <p:grpSpPr>
          <a:xfrm>
            <a:off x="2051720" y="569878"/>
            <a:ext cx="5328594" cy="1397764"/>
            <a:chOff x="2339750" y="836711"/>
            <a:chExt cx="5042924" cy="111021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6BA9214E-3A1E-42CF-A1C6-99AA94D001C1}"/>
                </a:ext>
              </a:extLst>
            </p:cNvPr>
            <p:cNvSpPr/>
            <p:nvPr/>
          </p:nvSpPr>
          <p:spPr>
            <a:xfrm>
              <a:off x="2339750" y="1658892"/>
              <a:ext cx="5042923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EBE054FB-C448-4977-9CC2-066654C752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</a:extLst>
            </a:blip>
            <a:srcRect l="3014" t="48598" r="46849" b="37394"/>
            <a:stretch/>
          </p:blipFill>
          <p:spPr>
            <a:xfrm>
              <a:off x="2339751" y="836711"/>
              <a:ext cx="5042923" cy="79208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457200" y="494082"/>
            <a:ext cx="8229600" cy="486646"/>
          </a:xfrm>
        </p:spPr>
        <p:txBody>
          <a:bodyPr>
            <a:noAutofit/>
          </a:bodyPr>
          <a:lstStyle/>
          <a:p>
            <a:pPr algn="ctr" eaLnBrk="1"/>
            <a:r>
              <a:rPr sz="2800" dirty="0">
                <a:cs typeface="Arial" pitchFamily="34" charset="0"/>
              </a:rPr>
              <a:t>Background of Members</a:t>
            </a:r>
            <a:endParaRPr lang="ms-MY" sz="2800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2</a:t>
            </a:fld>
            <a:endParaRPr lang="ms-MY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332656"/>
            <a:ext cx="6912768" cy="85725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s-MY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2" name="AutoShape 5" descr="Image result for norshahida shaad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3" name="AutoShape 7" descr="Image result for norshahida shaada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9" name="AutoShape 9" descr="Image result for norshahida shaada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sp>
        <p:nvSpPr>
          <p:cNvPr id="10" name="AutoShape 11" descr="Image result for norshahida shaada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s-MY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B908DD12-9F06-406D-9C75-A50047AA0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09973"/>
              </p:ext>
            </p:extLst>
          </p:nvPr>
        </p:nvGraphicFramePr>
        <p:xfrm>
          <a:off x="1012874" y="1477108"/>
          <a:ext cx="7879606" cy="38240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9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0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54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5673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1023291949"/>
                    </a:ext>
                  </a:extLst>
                </a:gridCol>
              </a:tblGrid>
              <a:tr h="703546">
                <a:tc>
                  <a:txBody>
                    <a:bodyPr/>
                    <a:lstStyle/>
                    <a:p>
                      <a:pPr algn="ctr"/>
                      <a:r>
                        <a:rPr lang="ms-MY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Member Photo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Name of Members</a:t>
                      </a:r>
                      <a:endParaRPr lang="ms-MY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Staff No.</a:t>
                      </a:r>
                      <a:endParaRPr lang="ms-MY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Qualification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Area of Expertise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3426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996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996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2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2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200" dirty="0">
                        <a:latin typeface="+mn-lt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200" dirty="0">
                        <a:latin typeface="+mn-lt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5996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913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540008"/>
            <a:ext cx="4571015" cy="860674"/>
          </a:xfrm>
        </p:spPr>
        <p:txBody>
          <a:bodyPr/>
          <a:lstStyle/>
          <a:p>
            <a:r>
              <a:rPr lang="ms-MY" dirty="0"/>
              <a:t>Strategic Direction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133A51-60CA-4920-88AB-A5985E6DE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844824"/>
            <a:ext cx="6591985" cy="4100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Vision</a:t>
            </a:r>
          </a:p>
          <a:p>
            <a:pPr marL="0" indent="0" algn="ctr">
              <a:buNone/>
            </a:pPr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Mission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4889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971601" y="620688"/>
            <a:ext cx="7083374" cy="5505475"/>
          </a:xfrm>
        </p:spPr>
        <p:txBody>
          <a:bodyPr/>
          <a:lstStyle/>
          <a:p>
            <a:pPr marL="0" lvl="1" indent="0" algn="ctr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MY" sz="2400" dirty="0"/>
              <a:t>KEY PERFORMANCE INDICATORS (KPI)</a:t>
            </a:r>
          </a:p>
          <a:p>
            <a:pPr marL="0" lvl="1" indent="0" algn="ctr" eaLnBrk="1" hangingPunct="1">
              <a:spcBef>
                <a:spcPts val="2000"/>
              </a:spcBef>
              <a:buClr>
                <a:schemeClr val="accent1"/>
              </a:buClr>
              <a:buNone/>
            </a:pPr>
            <a:endParaRPr lang="en-US" altLang="en-US" sz="2400" dirty="0"/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E5CF371B-1EC5-4FA4-9FA5-EEDB5A0E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s-MY" dirty="0"/>
              <a:t>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36546"/>
              </p:ext>
            </p:extLst>
          </p:nvPr>
        </p:nvGraphicFramePr>
        <p:xfrm>
          <a:off x="1962259" y="1268760"/>
          <a:ext cx="5202029" cy="44323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1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49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570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56253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52" marR="3952" marT="39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L="3952" marR="3952" marT="39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Yearly per SIG</a:t>
                      </a:r>
                    </a:p>
                  </a:txBody>
                  <a:tcPr marL="3952" marR="3952" marT="39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5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Conference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Publications in index journal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6609"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dirty="0"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Publications in non-index journal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200" dirty="0" smtClean="0">
                          <a:latin typeface="+mn-lt"/>
                        </a:rPr>
                        <a:t>2</a:t>
                      </a:r>
                      <a:endParaRPr lang="en-MY" sz="1200" dirty="0">
                        <a:latin typeface="+mn-lt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Research Grants Applications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1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</a:t>
                      </a: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Innovations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952" marR="3952" marT="395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1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3816424" cy="807354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Niche Area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5</a:t>
            </a:fld>
            <a:endParaRPr lang="ms-MY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77457291"/>
              </p:ext>
            </p:extLst>
          </p:nvPr>
        </p:nvGraphicFramePr>
        <p:xfrm>
          <a:off x="1115616" y="1124744"/>
          <a:ext cx="6768752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2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Research grants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941626"/>
              </p:ext>
            </p:extLst>
          </p:nvPr>
        </p:nvGraphicFramePr>
        <p:xfrm>
          <a:off x="467544" y="1268759"/>
          <a:ext cx="8496944" cy="4815345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44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3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04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55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79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55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55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555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982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4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err="1" smtClean="0">
                          <a:effectLst/>
                        </a:rPr>
                        <a:t>Bil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 smtClean="0">
                          <a:effectLst/>
                        </a:rPr>
                        <a:t>Nama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Penyelidik</a:t>
                      </a:r>
                      <a:r>
                        <a:rPr lang="en-US" sz="1400" b="0" u="none" strike="noStrike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Utama</a:t>
                      </a:r>
                      <a:r>
                        <a:rPr lang="en-US" sz="1400" b="0" u="none" strike="noStrike" dirty="0" smtClean="0">
                          <a:effectLst/>
                        </a:rPr>
                        <a:t/>
                      </a:r>
                      <a:br>
                        <a:rPr lang="en-US" sz="1400" b="0" u="none" strike="noStrike" dirty="0" smtClean="0">
                          <a:effectLst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effectLst/>
                        </a:rPr>
                        <a:t>Nama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Projek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err="1" smtClean="0">
                          <a:effectLst/>
                        </a:rPr>
                        <a:t>Jenis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err="1" smtClean="0">
                          <a:effectLst/>
                        </a:rPr>
                        <a:t>Agensi</a:t>
                      </a:r>
                      <a:r>
                        <a:rPr lang="en-US" sz="1400" b="0" u="none" strike="noStrike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Pembiaya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effectLst/>
                        </a:rPr>
                        <a:t>Status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err="1" smtClean="0">
                          <a:effectLst/>
                        </a:rPr>
                        <a:t>Tarikh</a:t>
                      </a:r>
                      <a:r>
                        <a:rPr lang="en-US" sz="1400" b="0" u="none" strike="noStrike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Mula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err="1" smtClean="0">
                          <a:effectLst/>
                        </a:rPr>
                        <a:t>Tarikh</a:t>
                      </a:r>
                      <a:r>
                        <a:rPr lang="en-US" sz="1400" b="0" u="none" strike="noStrike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Tamat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b="0" u="none" strike="noStrike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Pembiayaan</a:t>
                      </a:r>
                      <a:r>
                        <a:rPr lang="en-US" sz="1400" b="0" u="none" strike="noStrike" dirty="0" smtClean="0">
                          <a:effectLst/>
                        </a:rPr>
                        <a:t> </a:t>
                      </a:r>
                      <a:br>
                        <a:rPr lang="en-US" sz="1400" b="0" u="none" strike="noStrike" dirty="0" smtClean="0">
                          <a:effectLst/>
                        </a:rPr>
                      </a:br>
                      <a:r>
                        <a:rPr lang="en-US" sz="1400" b="0" u="none" strike="noStrike" dirty="0" smtClean="0">
                          <a:effectLst/>
                        </a:rPr>
                        <a:t>(Rm)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9476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7073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707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707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707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37" marR="4137" marT="413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020D22-EA8A-4761-A278-F2FC3D4D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s-MY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643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ms-MY" sz="1200" dirty="0"/>
          </a:p>
          <a:p>
            <a:pPr>
              <a:buFont typeface="+mj-lt"/>
              <a:buAutoNum type="arabicPeriod"/>
            </a:pPr>
            <a:endParaRPr lang="ms-MY" sz="1200" dirty="0"/>
          </a:p>
          <a:p>
            <a:pPr>
              <a:buFont typeface="+mj-lt"/>
              <a:buAutoNum type="arabicPeriod"/>
            </a:pPr>
            <a:endParaRPr lang="ms-MY" sz="1200" dirty="0"/>
          </a:p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9C08-A344-4A0D-B6A9-6F1C985C14CA}" type="slidenum">
              <a:rPr lang="ms-MY" smtClean="0"/>
              <a:pPr/>
              <a:t>7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8786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343" y="586058"/>
            <a:ext cx="3346879" cy="644650"/>
          </a:xfrm>
        </p:spPr>
        <p:txBody>
          <a:bodyPr/>
          <a:lstStyle/>
          <a:p>
            <a:r>
              <a:rPr lang="en-US" dirty="0"/>
              <a:t>Action Plan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ms-MY" sz="1200" dirty="0"/>
          </a:p>
          <a:p>
            <a:pPr>
              <a:buFont typeface="+mj-lt"/>
              <a:buAutoNum type="arabicPeriod"/>
            </a:pPr>
            <a:endParaRPr lang="ms-MY" sz="1200" dirty="0"/>
          </a:p>
          <a:p>
            <a:pPr>
              <a:buFont typeface="+mj-lt"/>
              <a:buAutoNum type="arabicPeriod"/>
            </a:pPr>
            <a:endParaRPr lang="ms-MY" sz="1200" dirty="0"/>
          </a:p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s-MY" dirty="0"/>
              <a:t>8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xmlns="" id="{0D40AD87-2D1F-4238-98AB-D829372FB3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494272"/>
              </p:ext>
            </p:extLst>
          </p:nvPr>
        </p:nvGraphicFramePr>
        <p:xfrm>
          <a:off x="1619671" y="1336671"/>
          <a:ext cx="5904656" cy="468819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074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290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38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ln>
                            <a:noFill/>
                          </a:ln>
                          <a:effectLst/>
                        </a:rPr>
                        <a:t>Activity</a:t>
                      </a:r>
                      <a:endParaRPr lang="en-US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ln>
                            <a:noFill/>
                          </a:ln>
                          <a:effectLst/>
                        </a:rPr>
                        <a:t>Person In Charge</a:t>
                      </a:r>
                      <a:endParaRPr lang="en-US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ln>
                            <a:noFill/>
                          </a:ln>
                          <a:effectLst/>
                        </a:rPr>
                        <a:t>Year</a:t>
                      </a:r>
                      <a:endParaRPr lang="en-US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37" marR="4137" marT="413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786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54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54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54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54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11760" y="2492896"/>
            <a:ext cx="5904656" cy="2160240"/>
          </a:xfrm>
        </p:spPr>
        <p:txBody>
          <a:bodyPr>
            <a:noAutofit/>
          </a:bodyPr>
          <a:lstStyle/>
          <a:p>
            <a:r>
              <a:rPr lang="en-US" sz="6000" dirty="0">
                <a:latin typeface="Cooper Black" pitchFamily="18" charset="0"/>
              </a:rPr>
              <a:t>Thank You</a:t>
            </a:r>
            <a:endParaRPr lang="ms-MY" sz="6000" dirty="0">
              <a:latin typeface="Cooper Black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43849" cy="365125"/>
          </a:xfrm>
        </p:spPr>
        <p:txBody>
          <a:bodyPr/>
          <a:lstStyle/>
          <a:p>
            <a:r>
              <a:rPr lang="ms-MY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2923</TotalTime>
  <Words>107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Century Gothic</vt:lpstr>
      <vt:lpstr>Cooper Black</vt:lpstr>
      <vt:lpstr>Wingdings 3</vt:lpstr>
      <vt:lpstr>Wisp</vt:lpstr>
      <vt:lpstr>PowerPoint Presentation</vt:lpstr>
      <vt:lpstr>Background of Members</vt:lpstr>
      <vt:lpstr>Strategic Direction</vt:lpstr>
      <vt:lpstr>PowerPoint Presentation</vt:lpstr>
      <vt:lpstr>Niche Area</vt:lpstr>
      <vt:lpstr>Research grants</vt:lpstr>
      <vt:lpstr>Publications</vt:lpstr>
      <vt:lpstr>Action Plan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edaranadmin</dc:creator>
  <cp:lastModifiedBy>user</cp:lastModifiedBy>
  <cp:revision>162</cp:revision>
  <cp:lastPrinted>2018-01-03T04:26:18Z</cp:lastPrinted>
  <dcterms:created xsi:type="dcterms:W3CDTF">2014-02-04T08:49:37Z</dcterms:created>
  <dcterms:modified xsi:type="dcterms:W3CDTF">2019-10-07T07:54:21Z</dcterms:modified>
</cp:coreProperties>
</file>